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64" r:id="rId4"/>
    <p:sldId id="278" r:id="rId5"/>
    <p:sldId id="279" r:id="rId6"/>
    <p:sldId id="285" r:id="rId7"/>
    <p:sldId id="269" r:id="rId8"/>
    <p:sldId id="286" r:id="rId9"/>
    <p:sldId id="281" r:id="rId10"/>
    <p:sldId id="274" r:id="rId11"/>
    <p:sldId id="272" r:id="rId12"/>
    <p:sldId id="289" r:id="rId13"/>
    <p:sldId id="290" r:id="rId14"/>
    <p:sldId id="280" r:id="rId15"/>
    <p:sldId id="296" r:id="rId16"/>
    <p:sldId id="277" r:id="rId17"/>
    <p:sldId id="298" r:id="rId18"/>
    <p:sldId id="284" r:id="rId19"/>
    <p:sldId id="282" r:id="rId20"/>
    <p:sldId id="294" r:id="rId21"/>
    <p:sldId id="299" r:id="rId22"/>
    <p:sldId id="300" r:id="rId23"/>
    <p:sldId id="302" r:id="rId24"/>
    <p:sldId id="283" r:id="rId25"/>
    <p:sldId id="287" r:id="rId26"/>
    <p:sldId id="305" r:id="rId27"/>
    <p:sldId id="275" r:id="rId28"/>
    <p:sldId id="307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85100"/>
    <a:srgbClr val="FF6600"/>
    <a:srgbClr val="E67300"/>
    <a:srgbClr val="B95B31"/>
    <a:srgbClr val="B29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9" autoAdjust="0"/>
    <p:restoredTop sz="94660"/>
  </p:normalViewPr>
  <p:slideViewPr>
    <p:cSldViewPr>
      <p:cViewPr varScale="1">
        <p:scale>
          <a:sx n="83" d="100"/>
          <a:sy n="83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B0DA-ECD1-4DD4-89A3-5A3EC57C7970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A046-B00D-47A3-8BEA-6E92E7217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1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163"/>
            <a:ext cx="8568952" cy="4105110"/>
          </a:xfrm>
        </p:spPr>
        <p:txBody>
          <a:bodyPr>
            <a:normAutofit/>
          </a:bodyPr>
          <a:lstStyle/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дошкольного образования города Иванова: возможности и перспективы»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268760"/>
            <a:ext cx="6400800" cy="72008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Дошкольный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Администрации города Иванова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" y="36642"/>
            <a:ext cx="2043147" cy="944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462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0</a:t>
            </a:r>
            <a:r>
              <a:rPr lang="en-US" i="1" dirty="0">
                <a:solidFill>
                  <a:srgbClr val="002060"/>
                </a:solidFill>
              </a:rPr>
              <a:t>6</a:t>
            </a:r>
            <a:r>
              <a:rPr lang="ru-RU" i="1" dirty="0">
                <a:solidFill>
                  <a:srgbClr val="002060"/>
                </a:solidFill>
              </a:rPr>
              <a:t> сентября 20</a:t>
            </a:r>
            <a:r>
              <a:rPr lang="en-US" i="1" dirty="0">
                <a:solidFill>
                  <a:srgbClr val="002060"/>
                </a:solidFill>
              </a:rPr>
              <a:t>22</a:t>
            </a:r>
            <a:r>
              <a:rPr lang="ru-RU" i="1" dirty="0">
                <a:solidFill>
                  <a:srgbClr val="002060"/>
                </a:solidFill>
              </a:rPr>
              <a:t> г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94" y="1280197"/>
            <a:ext cx="8784976" cy="64715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Сокращена о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черёдность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детские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сады: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94682"/>
              </p:ext>
            </p:extLst>
          </p:nvPr>
        </p:nvGraphicFramePr>
        <p:xfrm>
          <a:off x="2268414" y="3912577"/>
          <a:ext cx="6383217" cy="2508979"/>
        </p:xfrm>
        <a:graphic>
          <a:graphicData uri="http://schemas.openxmlformats.org/drawingml/2006/table">
            <a:tbl>
              <a:tblPr/>
              <a:tblGrid>
                <a:gridCol w="311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уменьшения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94308"/>
                  </a:ext>
                </a:extLst>
              </a:tr>
              <a:tr h="73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255118" y="5442128"/>
            <a:ext cx="19636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2020 - 2021 УГ</a:t>
            </a:r>
            <a:endParaRPr lang="en-US" dirty="0">
              <a:latin typeface="Arial" charset="0"/>
            </a:endParaRP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255118" y="5959916"/>
            <a:ext cx="19636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2019 </a:t>
            </a:r>
            <a:r>
              <a:rPr lang="ru-RU" dirty="0">
                <a:latin typeface="Arial" charset="0"/>
              </a:rPr>
              <a:t>- </a:t>
            </a:r>
            <a:r>
              <a:rPr lang="ru-RU" dirty="0" smtClean="0">
                <a:latin typeface="Arial" charset="0"/>
              </a:rPr>
              <a:t>2020 </a:t>
            </a:r>
            <a:r>
              <a:rPr lang="ru-RU" dirty="0">
                <a:latin typeface="Arial" charset="0"/>
              </a:rPr>
              <a:t>УГ</a:t>
            </a:r>
            <a:endParaRPr lang="en-US" dirty="0">
              <a:latin typeface="Arial" charset="0"/>
            </a:endParaRPr>
          </a:p>
        </p:txBody>
      </p:sp>
      <p:sp>
        <p:nvSpPr>
          <p:cNvPr id="13" name="Rectangle 56"/>
          <p:cNvSpPr>
            <a:spLocks noChangeArrowheads="1"/>
          </p:cNvSpPr>
          <p:nvPr/>
        </p:nvSpPr>
        <p:spPr bwMode="gray">
          <a:xfrm>
            <a:off x="2356925" y="5442128"/>
            <a:ext cx="2594581" cy="2746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000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gray">
          <a:xfrm>
            <a:off x="2367779" y="6008589"/>
            <a:ext cx="2450565" cy="2746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5796135" y="5410170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22 </a:t>
            </a:r>
            <a:r>
              <a:rPr lang="en-US" sz="1600" b="1" dirty="0" smtClean="0">
                <a:latin typeface="Arial" charset="0"/>
              </a:rPr>
              <a:t>5</a:t>
            </a:r>
            <a:r>
              <a:rPr lang="ru-RU" sz="1600" b="1" dirty="0" smtClean="0">
                <a:latin typeface="Arial" charset="0"/>
              </a:rPr>
              <a:t>26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5796135" y="5949280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22 844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gray">
          <a:xfrm>
            <a:off x="631778" y="2054825"/>
            <a:ext cx="8332710" cy="12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Введены дополнительные места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текущем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году;</a:t>
            </a:r>
          </a:p>
          <a:p>
            <a:pPr marL="342900" indent="-342900" eaLnBrk="0" hangingPunct="0">
              <a:lnSpc>
                <a:spcPct val="110000"/>
              </a:lnSpc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количества детей раннего и дошкольного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402611" y="5424251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3</a:t>
            </a:r>
            <a:r>
              <a:rPr lang="en-US" sz="1600" b="1" dirty="0" smtClean="0">
                <a:latin typeface="Arial" charset="0"/>
              </a:rPr>
              <a:t>%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402612" y="5944672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charset="0"/>
              </a:rPr>
              <a:t>1%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gray">
          <a:xfrm>
            <a:off x="4917562" y="3405919"/>
            <a:ext cx="3974165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242315" y="4982400"/>
            <a:ext cx="19636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2021 - 2022 УГ</a:t>
            </a:r>
            <a:endParaRPr lang="en-US" dirty="0">
              <a:latin typeface="Arial" charset="0"/>
            </a:endParaRPr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gray">
          <a:xfrm>
            <a:off x="2367779" y="4892428"/>
            <a:ext cx="2708277" cy="27463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7402610" y="4860470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5</a:t>
            </a:r>
            <a:r>
              <a:rPr lang="en-US" sz="1600" b="1" dirty="0" smtClean="0">
                <a:latin typeface="Arial" charset="0"/>
              </a:rPr>
              <a:t>%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5796135" y="4892428"/>
            <a:ext cx="87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" charset="0"/>
              </a:rPr>
              <a:t>21 652</a:t>
            </a:r>
            <a:endParaRPr 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40960" cy="194421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«Территория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детства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8753"/>
            <a:ext cx="4102637" cy="3350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6082"/>
            <a:ext cx="4896544" cy="28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82" y="404664"/>
            <a:ext cx="8640960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Контрольно-пропускной режим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дошкольных учреждениях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78" y="1772816"/>
            <a:ext cx="636269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3600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базы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дошкольных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учреждений: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для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пищеблоков;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технологическое оборудование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прачечных.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96056" y="3068960"/>
            <a:ext cx="576064" cy="72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96056" y="2708920"/>
            <a:ext cx="576064" cy="72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2592289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592289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85" y="3284984"/>
            <a:ext cx="259228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2555776" y="794916"/>
            <a:ext cx="6380308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3478259" y="124845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1073895" y="771411"/>
            <a:ext cx="2404364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2098721" y="85158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3887834" y="1015093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«Образовательное учреждение будущего»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white">
          <a:xfrm>
            <a:off x="1431018" y="1031879"/>
            <a:ext cx="21466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</a:rPr>
              <a:t>городской конкурс 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gray">
          <a:xfrm>
            <a:off x="56331" y="2435615"/>
            <a:ext cx="5040252" cy="879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gray">
          <a:xfrm>
            <a:off x="4546115" y="2781871"/>
            <a:ext cx="4396269" cy="100393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black">
          <a:xfrm>
            <a:off x="3691335" y="2099574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Учреждения-победители 2021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black">
          <a:xfrm>
            <a:off x="57002" y="2471126"/>
            <a:ext cx="49975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 №11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безопасности» создание информационной среды по обучению правилам дорожного движения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black">
          <a:xfrm>
            <a:off x="4834488" y="3248419"/>
            <a:ext cx="42774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 №172 - Спортивная площадка «Доступный спорт»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black">
          <a:xfrm>
            <a:off x="1780459" y="3843216"/>
            <a:ext cx="47525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Учреждения-победители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года: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-51324" y="4449281"/>
            <a:ext cx="4193211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B290BC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ltGray">
          <a:xfrm>
            <a:off x="4219883" y="4941168"/>
            <a:ext cx="4558670" cy="115268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black">
          <a:xfrm>
            <a:off x="730458" y="4872112"/>
            <a:ext cx="34894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№ 11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«Метеорологическая станция на прогулочном участке»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black">
          <a:xfrm>
            <a:off x="5217466" y="5461818"/>
            <a:ext cx="36930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№ 70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«Радуга звуков»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04996"/>
            <a:ext cx="1152128" cy="1536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47" y="4121485"/>
            <a:ext cx="1948301" cy="1371463"/>
          </a:xfrm>
          <a:prstGeom prst="rect">
            <a:avLst/>
          </a:prstGeom>
        </p:spPr>
      </p:pic>
      <p:sp>
        <p:nvSpPr>
          <p:cNvPr id="22" name="AutoShape 9"/>
          <p:cNvSpPr>
            <a:spLocks noChangeArrowheads="1"/>
          </p:cNvSpPr>
          <p:nvPr/>
        </p:nvSpPr>
        <p:spPr bwMode="ltGray">
          <a:xfrm>
            <a:off x="155505" y="5824611"/>
            <a:ext cx="4003441" cy="9738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№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«Медиа-тайм»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дошкольных учреждениях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710190"/>
            <a:ext cx="3635896" cy="272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0190"/>
            <a:ext cx="3624064" cy="2718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16" y="4471827"/>
            <a:ext cx="4104456" cy="23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275" y="5156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Воспитанники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детских садов – участники конкурсов различного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61729" y="348599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1925" y="229130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 rot="16200000"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Конкурсы в</a:t>
              </a:r>
            </a:p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2021-2022</a:t>
              </a:r>
            </a:p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учебном году 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40150" y="1905000"/>
            <a:ext cx="44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52800" y="3201821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40397" y="3266547"/>
            <a:ext cx="4373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ворческие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1363" y="332105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71329" y="487149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740150" y="4918075"/>
            <a:ext cx="44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518235" y="2527950"/>
            <a:ext cx="459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детка»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Олимпиада «Турнир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Смешариков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234" y="3707150"/>
            <a:ext cx="505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«Крыло бабочки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детского творчества «По сказочным дорожкам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книгой открываю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детей с ОВЗ – «Чудесные видения из сказочной страны»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концертных бригад – «Струны, опаленной войной»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18235" y="5381634"/>
            <a:ext cx="459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Фитнес марафон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«Солнечные зайчики»;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Спартакиада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«Малышок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87" y="692696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Года культурного наследия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народов России 2022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8" y="1844824"/>
            <a:ext cx="3761359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7" y="4149080"/>
            <a:ext cx="3892103" cy="2448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264025" cy="24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кологическое воспитание дошкольников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1"/>
            <a:ext cx="2520280" cy="2457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42" y="3969702"/>
            <a:ext cx="2952328" cy="221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698" y="4473113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179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"Секреты Дедушки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50" y="3194849"/>
            <a:ext cx="3612059" cy="2709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3314" y="5911735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 – мероприятия, посвященные Дню Земли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75" y="1763688"/>
            <a:ext cx="2223884" cy="2189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8259" y="183837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областная экологическая акция «Покормите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птиц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38" y="1192188"/>
            <a:ext cx="1862066" cy="1732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8804" y="6019456"/>
            <a:ext cx="2139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97 –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«Добрые сердца»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НАВИГАТОР дополнительного образования Ивановской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536504" cy="4287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2492896"/>
            <a:ext cx="4283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детских садов к новым профессиональным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инновационных подходов в дошкольном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обмена передовым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опытом.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7296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городском округе Иваново функционирует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дошкольных образовательных учреждения</a:t>
            </a:r>
          </a:p>
        </p:txBody>
      </p:sp>
      <p:graphicFrame>
        <p:nvGraphicFramePr>
          <p:cNvPr id="3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71118"/>
              </p:ext>
            </p:extLst>
          </p:nvPr>
        </p:nvGraphicFramePr>
        <p:xfrm>
          <a:off x="3203848" y="3861048"/>
          <a:ext cx="4392488" cy="1584176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35496" y="3968418"/>
            <a:ext cx="3240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руппы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раннего возраста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35496" y="4509120"/>
            <a:ext cx="33123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кратковременного пребывания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gray">
          <a:xfrm>
            <a:off x="3283868" y="3968418"/>
            <a:ext cx="968375" cy="2746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gray">
          <a:xfrm>
            <a:off x="3275856" y="4540646"/>
            <a:ext cx="144016" cy="274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4608373" y="4013404"/>
            <a:ext cx="12915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3920 ребёнка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6307880" y="4015765"/>
            <a:ext cx="8794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19</a:t>
            </a:r>
            <a:r>
              <a:rPr lang="en-US" sz="1200" b="1" dirty="0" smtClean="0">
                <a:latin typeface="Arial" charset="0"/>
              </a:rPr>
              <a:t>.</a:t>
            </a:r>
            <a:r>
              <a:rPr lang="ru-RU" sz="1200" b="1" dirty="0" smtClean="0">
                <a:latin typeface="Arial" charset="0"/>
              </a:rPr>
              <a:t>0  </a:t>
            </a:r>
            <a:r>
              <a:rPr lang="en-US" sz="1200" b="1" dirty="0" smtClean="0">
                <a:latin typeface="Arial" charset="0"/>
              </a:rPr>
              <a:t>%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gray">
          <a:xfrm>
            <a:off x="107504" y="3068960"/>
            <a:ext cx="8784976" cy="451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300" dirty="0">
                <a:solidFill>
                  <a:srgbClr val="000000"/>
                </a:solidFill>
                <a:latin typeface="Arial" charset="0"/>
              </a:rPr>
              <a:t>На </a:t>
            </a:r>
            <a:r>
              <a:rPr lang="ru-RU" sz="2300" dirty="0" smtClean="0">
                <a:solidFill>
                  <a:srgbClr val="000000"/>
                </a:solidFill>
                <a:latin typeface="Arial" charset="0"/>
              </a:rPr>
              <a:t>01.09.2022 </a:t>
            </a:r>
            <a:r>
              <a:rPr lang="ru-RU" sz="2300" dirty="0">
                <a:solidFill>
                  <a:srgbClr val="000000"/>
                </a:solidFill>
                <a:latin typeface="Arial" charset="0"/>
              </a:rPr>
              <a:t>детские сады посещают </a:t>
            </a:r>
            <a:r>
              <a:rPr lang="ru-RU" sz="2300" b="1" dirty="0" smtClean="0">
                <a:solidFill>
                  <a:srgbClr val="000000"/>
                </a:solidFill>
                <a:latin typeface="Arial" charset="0"/>
              </a:rPr>
              <a:t>20550</a:t>
            </a:r>
            <a:r>
              <a:rPr lang="ru-RU" sz="2300" dirty="0" smtClean="0">
                <a:solidFill>
                  <a:srgbClr val="000000"/>
                </a:solidFill>
                <a:latin typeface="Arial" charset="0"/>
              </a:rPr>
              <a:t> воспитанников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608373" y="4540646"/>
            <a:ext cx="126649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121 ребёнок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6307879" y="4579222"/>
            <a:ext cx="8794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0</a:t>
            </a:r>
            <a:r>
              <a:rPr lang="en-US" sz="1200" b="1" dirty="0" smtClean="0">
                <a:latin typeface="Arial" charset="0"/>
              </a:rPr>
              <a:t>.</a:t>
            </a:r>
            <a:r>
              <a:rPr lang="ru-RU" sz="1200" b="1" dirty="0" smtClean="0">
                <a:latin typeface="Arial" charset="0"/>
              </a:rPr>
              <a:t>6  </a:t>
            </a:r>
            <a:r>
              <a:rPr lang="en-US" sz="1200" b="1" dirty="0" smtClean="0">
                <a:latin typeface="Arial" charset="0"/>
              </a:rPr>
              <a:t>%</a:t>
            </a:r>
            <a:endParaRPr 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475656" y="2080111"/>
            <a:ext cx="7128792" cy="174685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2915816" y="4941168"/>
            <a:ext cx="5904656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4532976" y="5329776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3059832" y="2729331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3527884" y="2486076"/>
            <a:ext cx="46805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комбинированного вида №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18»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4721095" y="5088109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№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87»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1708"/>
            <a:ext cx="64908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rgbClr val="E673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Всероссийский </a:t>
            </a:r>
            <a:r>
              <a:rPr lang="ru-RU" sz="2800" b="0" cap="none" spc="0" dirty="0" smtClean="0">
                <a:ln w="0"/>
                <a:solidFill>
                  <a:srgbClr val="E673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смотр-конкурс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E673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«Образцовый </a:t>
            </a:r>
            <a:r>
              <a:rPr lang="ru-RU" sz="2800" b="0" cap="none" spc="0" dirty="0">
                <a:ln w="0"/>
                <a:solidFill>
                  <a:srgbClr val="E673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800" b="0" cap="none" spc="0" dirty="0" smtClean="0">
                <a:ln w="0"/>
                <a:solidFill>
                  <a:srgbClr val="E673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сад»2021-2022</a:t>
            </a:r>
            <a:endParaRPr lang="ru-RU" sz="2800" b="0" cap="none" spc="0" dirty="0">
              <a:ln w="0"/>
              <a:solidFill>
                <a:srgbClr val="E673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6" y="1196752"/>
            <a:ext cx="2889606" cy="16254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3799391" cy="21329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2880320" cy="16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2376264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«Лучшая инклюзивная школа России» в номинации  «Лучший инклюзивный детский сад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095699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Добрая Дорога Детства», инклюзивная практика, направленная на воспитание всесторонне развитой гармоничной личности ребенка с задержкой психического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- МБДОУ «Детский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комбинированного вида №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18»;</a:t>
            </a:r>
          </a:p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Кейс, ориентированный на развитие познавательных способностей у детей с ОВЗ посредством конструктора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Фанкластик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  47».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Профессия педагог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2060848"/>
            <a:ext cx="8013576" cy="45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роблема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кадрами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дошкольных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учреждениях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916" y="234888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Задача руководителя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развитию кадрового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закрепления молодых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учреждений с организациями высшего и среднего профессионального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на практику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 ДОУ студентов данных учебных заведений с последующим 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для педагогов детских садов на базе учреждений профессионального образования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88424" cy="45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83719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Дошкольный мир </a:t>
            </a:r>
            <a:r>
              <a:rPr lang="ru-RU" sz="40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Иваново в </a:t>
            </a:r>
            <a:endParaRPr lang="ru-RU" sz="40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734043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379"/>
            <a:ext cx="792485" cy="7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образования… 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84482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укомплектованность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некоторых дошкольных образовательных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учреждений;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детей более раннего возраста (с 3 лет) с задержкой психического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необходимых условий для предоставления качественного образования детям с ограниченными возможностями здоровья в обычных (не коррекционных) детских садах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современной предметно-пространственной среды групп и прогулочных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кадров и работников пищеблока, сохранения возрастной диспропорции персонала: ежегодное снижение доли молодых педагогов в общей численности педагогических работников, увеличение числа педагогов пенсионного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 пенсионного возраста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педагогической и родительской общественности в управлении учреждении и оценке качества дошкольного образования.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7200800" cy="44644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8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принцип стратегии развития системы дошкольного образования города Иванова </a:t>
            </a:r>
            <a:r>
              <a:rPr lang="ru-RU" sz="3800" dirty="0">
                <a:solidFill>
                  <a:srgbClr val="C8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800" u="sng" dirty="0">
                <a:solidFill>
                  <a:srgbClr val="C8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безусловная ценность каждого ребенка для каждой дошкольной образовательной организации</a:t>
            </a:r>
            <a:r>
              <a:rPr lang="ru-RU" sz="3800" dirty="0">
                <a:solidFill>
                  <a:srgbClr val="C851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3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568952" cy="410511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6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" y="36642"/>
            <a:ext cx="2043147" cy="944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462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0</a:t>
            </a:r>
            <a:r>
              <a:rPr lang="en-US" i="1" dirty="0">
                <a:solidFill>
                  <a:srgbClr val="002060"/>
                </a:solidFill>
              </a:rPr>
              <a:t>6</a:t>
            </a:r>
            <a:r>
              <a:rPr lang="ru-RU" i="1" dirty="0">
                <a:solidFill>
                  <a:srgbClr val="002060"/>
                </a:solidFill>
              </a:rPr>
              <a:t> сентября 20</a:t>
            </a:r>
            <a:r>
              <a:rPr lang="en-US" i="1" dirty="0">
                <a:solidFill>
                  <a:srgbClr val="002060"/>
                </a:solidFill>
              </a:rPr>
              <a:t>22</a:t>
            </a:r>
            <a:r>
              <a:rPr lang="ru-RU" i="1" dirty="0">
                <a:solidFill>
                  <a:srgbClr val="002060"/>
                </a:solidFill>
              </a:rPr>
              <a:t> г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4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611560" y="982909"/>
            <a:ext cx="8064896" cy="161274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827584" y="1096782"/>
            <a:ext cx="7200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57 мест для детей до 3-х лет за счет строительства и введения в эксплуатацию пристройки к МБДОУ «Детский сад № 152»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72" y="3169349"/>
            <a:ext cx="3414604" cy="2563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879880" cy="2162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879880" cy="1918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" y="4570300"/>
            <a:ext cx="2610158" cy="1739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" y="2636912"/>
            <a:ext cx="2608674" cy="17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523615" y="1052736"/>
            <a:ext cx="8280920" cy="161482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899592" y="1340768"/>
            <a:ext cx="727280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 корпусе МБДОУ «Детский сад общеразвивающего вида № 157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(91 место)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16168"/>
            <a:ext cx="4696568" cy="2961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99124"/>
            <a:ext cx="3816424" cy="254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7" y="4797151"/>
            <a:ext cx="2973107" cy="19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1979712" y="1079436"/>
            <a:ext cx="6510982" cy="130562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352505" y="1079436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2238832" y="1313223"/>
            <a:ext cx="60486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дошкольное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микрорайоне «Видный»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white">
          <a:xfrm>
            <a:off x="352505" y="149789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 мест</a:t>
            </a:r>
            <a:endParaRPr lang="en-US" sz="24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51" y="2456209"/>
            <a:ext cx="3704297" cy="2824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8" y="5312486"/>
            <a:ext cx="2160240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12486"/>
            <a:ext cx="2078218" cy="144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3" y="2463258"/>
            <a:ext cx="3961865" cy="28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пециальные условия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ДОУ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" y="1195810"/>
            <a:ext cx="2690198" cy="1794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28" y="2212806"/>
            <a:ext cx="2854379" cy="1725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02113"/>
            <a:ext cx="3172018" cy="2116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2" y="2999382"/>
            <a:ext cx="2910598" cy="1941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" y="3992489"/>
            <a:ext cx="3151634" cy="2095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2" y="5100046"/>
            <a:ext cx="2592288" cy="1681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28" y="4895033"/>
            <a:ext cx="2673566" cy="16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72816"/>
            <a:ext cx="7488832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2021- 2022 учебном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году проведена реорганизация четырех дошкольных учреждений путем присоединения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ДОУ № 3 присоединился к ДОУ № 52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ДОУ № 139 – к ДОУ № 21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ДОУ № 123 – к ДОУ № 156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ДОУ  № 53 – к ДОУ № 99.</a:t>
            </a:r>
          </a:p>
        </p:txBody>
      </p:sp>
    </p:spTree>
    <p:extLst>
      <p:ext uri="{BB962C8B-B14F-4D97-AF65-F5344CB8AC3E}">
        <p14:creationId xmlns:p14="http://schemas.microsoft.com/office/powerpoint/2010/main" val="573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971600" y="3043293"/>
            <a:ext cx="7848872" cy="307950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476148" y="980728"/>
            <a:ext cx="4193673" cy="210205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1187624" y="3331157"/>
            <a:ext cx="7128792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автоматизированная информационная система АИС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«Комплектование ДОУ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ru-RU" sz="2000" dirty="0" smtClean="0"/>
              <a:t>автоматизированный </a:t>
            </a:r>
            <a:r>
              <a:rPr lang="ru-RU" sz="2000" dirty="0"/>
              <a:t>процесс </a:t>
            </a:r>
            <a:r>
              <a:rPr lang="ru-RU" sz="2000" dirty="0" smtClean="0"/>
              <a:t>комплектования;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ru-RU" sz="2000" dirty="0"/>
              <a:t>прозрачность комплектования с соблюдением очередности и </a:t>
            </a:r>
            <a:r>
              <a:rPr lang="ru-RU" sz="2000" dirty="0" smtClean="0"/>
              <a:t>прав;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ru-RU" sz="2000" dirty="0"/>
              <a:t>массовое комплектование всех дошкольных учреждений </a:t>
            </a:r>
            <a:r>
              <a:rPr lang="ru-RU" sz="2000" dirty="0" smtClean="0"/>
              <a:t>одновременно;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ru-RU" sz="2000" dirty="0"/>
              <a:t>максимально сокращена очередность в детские сады</a:t>
            </a:r>
            <a:endParaRPr lang="ru-RU" sz="2000" dirty="0" smtClean="0"/>
          </a:p>
          <a:p>
            <a:pPr marL="342900" indent="-342900" eaLnBrk="0" hangingPunct="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white">
          <a:xfrm>
            <a:off x="700776" y="980728"/>
            <a:ext cx="3744416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комплектование детских садов на новый </a:t>
            </a:r>
            <a:r>
              <a:rPr lang="ru-RU" sz="3200" b="1" dirty="0" smtClean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3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endParaRPr lang="en-US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24"/>
            <a:ext cx="2271598" cy="29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772400" cy="2954759"/>
          </a:xfrm>
        </p:spPr>
        <p:txBody>
          <a:bodyPr>
            <a:normAutofit/>
          </a:bodyPr>
          <a:lstStyle/>
          <a:p>
            <a:r>
              <a:rPr lang="ru-RU" sz="3400" u="sng" dirty="0">
                <a:latin typeface="Arial" panose="020B0604020202020204" pitchFamily="34" charset="0"/>
                <a:cs typeface="Arial" panose="020B0604020202020204" pitchFamily="34" charset="0"/>
              </a:rPr>
              <a:t>Актуальная очередь на </a:t>
            </a:r>
            <a:r>
              <a:rPr lang="ru-RU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01.09.2022 г.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для поступления в детский сад для детей с 1,5 лет до 3-х лет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0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3861048"/>
            <a:ext cx="4283968" cy="28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ebb726562c8ca1163faa8bc2aa3fe3983324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783</Words>
  <Application>Microsoft Office PowerPoint</Application>
  <PresentationFormat>Экран (4:3)</PresentationFormat>
  <Paragraphs>111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 «Стратегия развития системы дошкольного образования города Иванова: возможности и перспективы»</vt:lpstr>
      <vt:lpstr>В настоящее время в городском округе Иваново функционирует  133 дошкольных образовательных учреждения</vt:lpstr>
      <vt:lpstr>Презентация PowerPoint</vt:lpstr>
      <vt:lpstr>Презентация PowerPoint</vt:lpstr>
      <vt:lpstr>Презентация PowerPoint</vt:lpstr>
      <vt:lpstr>Специальные условия в ДОУ</vt:lpstr>
      <vt:lpstr>В 2021- 2022 учебном году проведена реорганизация четырех дошкольных учреждений путем присоединения:  - ДОУ № 3 присоединился к ДОУ № 52,  - ДОУ № 139 – к ДОУ № 21,  - ДОУ № 123 – к ДОУ № 156,  - ДОУ  № 53 – к ДОУ № 99.</vt:lpstr>
      <vt:lpstr>Презентация PowerPoint</vt:lpstr>
      <vt:lpstr>Актуальная очередь на 01.09.2022 г. для поступления в детский сад для детей с 1,5 лет до 3-х лет  составляет 0 человек</vt:lpstr>
      <vt:lpstr>Сокращена очерёдность в детские сады:</vt:lpstr>
      <vt:lpstr>Проект «Территория                                       детства»</vt:lpstr>
      <vt:lpstr>Контрольно-пропускной режим в дошкольных учреждениях </vt:lpstr>
      <vt:lpstr>Обновление материально-технической базы 56 дошкольных  образовательных учреждений:       технологическое оборудование для пищеблоков; технологическое оборудование прачечных.</vt:lpstr>
      <vt:lpstr>Презентация PowerPoint</vt:lpstr>
      <vt:lpstr>Образовательный процесс в дошкольных учреждениях </vt:lpstr>
      <vt:lpstr>Воспитанники детских садов – участники конкурсов различного уровня</vt:lpstr>
      <vt:lpstr>Года культурного наследия  народов России 2022</vt:lpstr>
      <vt:lpstr>Экологическое воспитание дошкольников</vt:lpstr>
      <vt:lpstr>НАВИГАТОР дополнительного образования Ивановской области</vt:lpstr>
      <vt:lpstr>Презентация PowerPoint</vt:lpstr>
      <vt:lpstr>Всероссийский конкурс «Лучшая инклюзивная школа России» в номинации  «Лучший инклюзивный детский сад»</vt:lpstr>
      <vt:lpstr>Профессия педагог дошкольного образования!</vt:lpstr>
      <vt:lpstr>Проблема обеспечения кадрами в дошкольных образовательных учреждениях</vt:lpstr>
      <vt:lpstr>Презентация PowerPoint</vt:lpstr>
      <vt:lpstr>Дошкольный мир  города Иваново в </vt:lpstr>
      <vt:lpstr>Проблемы дошкольного образования… </vt:lpstr>
      <vt:lpstr>Ключевой принцип стратегии развития системы дошкольного образования города Иванова – безусловная ценность каждого ребенка для каждой дошкольной образовательной организации.</vt:lpstr>
      <vt:lpstr>Благодарим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dc:description>Шаблон презентации с сайта http://presentation-creation.ru/</dc:description>
  <cp:lastModifiedBy>user</cp:lastModifiedBy>
  <cp:revision>140</cp:revision>
  <dcterms:created xsi:type="dcterms:W3CDTF">2017-10-03T08:49:35Z</dcterms:created>
  <dcterms:modified xsi:type="dcterms:W3CDTF">2022-09-05T15:16:43Z</dcterms:modified>
</cp:coreProperties>
</file>